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7" r:id="rId4"/>
    <p:sldId id="258" r:id="rId5"/>
    <p:sldId id="271" r:id="rId6"/>
    <p:sldId id="272" r:id="rId7"/>
    <p:sldId id="273" r:id="rId8"/>
    <p:sldId id="274" r:id="rId9"/>
    <p:sldId id="275" r:id="rId10"/>
    <p:sldId id="259" r:id="rId11"/>
    <p:sldId id="260" r:id="rId12"/>
    <p:sldId id="261" r:id="rId13"/>
    <p:sldId id="262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37605CE2-F89B-40BC-A0C5-A7C3AD056890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505BFE-2A7D-44E7-982D-92C680248C00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Gamma knife for Paediatric patients less than 12 years- The AIIMS experience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Dr</a:t>
            </a:r>
            <a:r>
              <a:rPr lang="en-US" dirty="0" smtClean="0"/>
              <a:t> Deepak Agrawal</a:t>
            </a:r>
          </a:p>
          <a:p>
            <a:r>
              <a:rPr lang="en-US" dirty="0" smtClean="0"/>
              <a:t>Additional Prof, Neurosurgery &amp; GK</a:t>
            </a:r>
          </a:p>
          <a:p>
            <a:r>
              <a:rPr lang="en-US" dirty="0" smtClean="0"/>
              <a:t>AIIMS, New Delhi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3501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b="1" dirty="0" smtClean="0"/>
              <a:t>Radiation </a:t>
            </a:r>
            <a:r>
              <a:rPr lang="en-IN" sz="2800" b="1" dirty="0"/>
              <a:t>therapy may have deleterious effects on the developing </a:t>
            </a:r>
            <a:r>
              <a:rPr lang="en-IN" sz="2800" b="1" dirty="0" smtClean="0"/>
              <a:t>brain.</a:t>
            </a:r>
          </a:p>
          <a:p>
            <a:endParaRPr lang="en-IN" sz="2800" b="1" dirty="0" smtClean="0"/>
          </a:p>
          <a:p>
            <a:r>
              <a:rPr lang="en-IN" sz="2800" b="1" dirty="0"/>
              <a:t>S</a:t>
            </a:r>
            <a:r>
              <a:rPr lang="en-IN" sz="2800" b="1" dirty="0" smtClean="0"/>
              <a:t>tereotactic </a:t>
            </a:r>
            <a:r>
              <a:rPr lang="en-IN" sz="2800" b="1" dirty="0"/>
              <a:t>radiosurgery provides a high level of protection to normal brain and can be given in children as small as 4 years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178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Aims &amp; </a:t>
            </a:r>
            <a:r>
              <a:rPr lang="en-IN" b="1" dirty="0" smtClean="0"/>
              <a:t>Objectives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sz="2800" b="1" dirty="0" smtClean="0"/>
          </a:p>
          <a:p>
            <a:r>
              <a:rPr lang="en-IN" sz="2800" b="1" dirty="0" smtClean="0"/>
              <a:t>To </a:t>
            </a:r>
            <a:r>
              <a:rPr lang="en-IN" sz="2800" b="1" dirty="0"/>
              <a:t>review our experience of Gamma Knife radiosurgery in children less than 12 years of age</a:t>
            </a:r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44245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315200" cy="1154097"/>
          </a:xfrm>
        </p:spPr>
        <p:txBody>
          <a:bodyPr>
            <a:normAutofit/>
          </a:bodyPr>
          <a:lstStyle/>
          <a:p>
            <a:r>
              <a:rPr lang="en-IN" b="1" dirty="0"/>
              <a:t>Materials &amp; </a:t>
            </a:r>
            <a:r>
              <a:rPr lang="en-IN" b="1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04864"/>
            <a:ext cx="7315200" cy="3539527"/>
          </a:xfrm>
        </p:spPr>
        <p:txBody>
          <a:bodyPr>
            <a:noAutofit/>
          </a:bodyPr>
          <a:lstStyle/>
          <a:p>
            <a:r>
              <a:rPr lang="en-IN" sz="2800" b="1" dirty="0" smtClean="0"/>
              <a:t>Retrospective </a:t>
            </a:r>
            <a:r>
              <a:rPr lang="en-IN" sz="2800" b="1" dirty="0"/>
              <a:t>chart review over 4 years (Jan 2011- September </a:t>
            </a:r>
            <a:r>
              <a:rPr lang="en-IN" sz="2800" b="1" dirty="0" smtClean="0"/>
              <a:t>2015)</a:t>
            </a:r>
          </a:p>
          <a:p>
            <a:endParaRPr lang="en-IN" sz="2800" b="1" dirty="0" smtClean="0"/>
          </a:p>
          <a:p>
            <a:r>
              <a:rPr lang="en-IN" sz="2800" b="1" dirty="0" smtClean="0"/>
              <a:t>Children </a:t>
            </a:r>
            <a:r>
              <a:rPr lang="en-IN" sz="2800" b="1" dirty="0"/>
              <a:t>(≤12 years) who underwent gamma knife </a:t>
            </a:r>
            <a:r>
              <a:rPr lang="en-IN" sz="2800" b="1" dirty="0" smtClean="0"/>
              <a:t>radiosurgery</a:t>
            </a:r>
          </a:p>
          <a:p>
            <a:endParaRPr lang="en-IN" sz="2800" b="1" dirty="0" smtClean="0"/>
          </a:p>
          <a:p>
            <a:r>
              <a:rPr lang="en-IN" sz="2800" b="1" dirty="0" smtClean="0"/>
              <a:t>Demographic </a:t>
            </a:r>
            <a:r>
              <a:rPr lang="en-IN" sz="2800" b="1" dirty="0"/>
              <a:t>data, diagnosis and whether gamma knife was done in local or general anaesthesia.</a:t>
            </a:r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66139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556723" cy="566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67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42628" cy="618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06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256291" cy="619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058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DA\Downloads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6225" y="-228600"/>
            <a:ext cx="969645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9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DA\Downloads\IMG_69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460716" cy="559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8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b="1" dirty="0" smtClean="0"/>
              <a:t>A </a:t>
            </a:r>
            <a:r>
              <a:rPr lang="en-IN" sz="3200" b="1" dirty="0"/>
              <a:t>total of 41 children underwent gamma knife radiosurgery in the study </a:t>
            </a:r>
            <a:r>
              <a:rPr lang="en-IN" sz="3200" b="1" dirty="0" smtClean="0"/>
              <a:t>period.</a:t>
            </a:r>
          </a:p>
          <a:p>
            <a:endParaRPr lang="en-IN" sz="3200" b="1" dirty="0"/>
          </a:p>
          <a:p>
            <a:r>
              <a:rPr lang="en-IN" sz="3200" b="1" dirty="0" smtClean="0"/>
              <a:t>The </a:t>
            </a:r>
            <a:r>
              <a:rPr lang="en-IN" sz="3200" b="1" dirty="0"/>
              <a:t>mean age was 9.5 (range 4-11) with the male: female ratio of 2.4:1</a:t>
            </a:r>
            <a:r>
              <a:rPr lang="en-IN" sz="3200" b="1" dirty="0" smtClean="0"/>
              <a:t>.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13283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The most common indication was AVM (n= 26) followed by tumours (n=15</a:t>
            </a:r>
            <a:r>
              <a:rPr lang="en-IN" sz="3200" dirty="0" smtClean="0"/>
              <a:t>)..</a:t>
            </a:r>
            <a:endParaRPr lang="en-IN" sz="3200" dirty="0"/>
          </a:p>
          <a:p>
            <a:endParaRPr lang="en-IN" sz="3200" dirty="0"/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545260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b="1" dirty="0"/>
              <a:t>All children except two were done under local anaesthesia</a:t>
            </a:r>
          </a:p>
        </p:txBody>
      </p:sp>
    </p:spTree>
    <p:extLst>
      <p:ext uri="{BB962C8B-B14F-4D97-AF65-F5344CB8AC3E}">
        <p14:creationId xmlns:p14="http://schemas.microsoft.com/office/powerpoint/2010/main" val="2241594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315200" cy="1154097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76872"/>
            <a:ext cx="7315200" cy="3539527"/>
          </a:xfrm>
        </p:spPr>
        <p:txBody>
          <a:bodyPr>
            <a:noAutofit/>
          </a:bodyPr>
          <a:lstStyle/>
          <a:p>
            <a:r>
              <a:rPr lang="en-IN" sz="2800" b="1" dirty="0"/>
              <a:t>Gamma Knife radiosurgery offers a compelling alternative to standard radiation therapy in children and may be especially useful in vascular malformations like AVM’s which are not amenable to surgery or </a:t>
            </a:r>
            <a:r>
              <a:rPr lang="en-IN" sz="2800" b="1" dirty="0" smtClean="0"/>
              <a:t>embolization.</a:t>
            </a:r>
          </a:p>
          <a:p>
            <a:endParaRPr lang="en-IN" sz="2800" b="1" dirty="0"/>
          </a:p>
          <a:p>
            <a:r>
              <a:rPr lang="en-IN" sz="2800" b="1" dirty="0" smtClean="0"/>
              <a:t>In </a:t>
            </a:r>
            <a:r>
              <a:rPr lang="en-IN" sz="2800" b="1" dirty="0"/>
              <a:t>addition as our experience shows that more than 95% of children can be given Gamma Knife under local anaesthesia</a:t>
            </a:r>
          </a:p>
        </p:txBody>
      </p:sp>
    </p:spTree>
    <p:extLst>
      <p:ext uri="{BB962C8B-B14F-4D97-AF65-F5344CB8AC3E}">
        <p14:creationId xmlns:p14="http://schemas.microsoft.com/office/powerpoint/2010/main" val="399958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drdeepak@gmail.com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1294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33</TotalTime>
  <Words>238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Wingdings</vt:lpstr>
      <vt:lpstr>Perspective</vt:lpstr>
      <vt:lpstr>Gamma knife for Paediatric patients less than 12 years- The AIIMS experience</vt:lpstr>
      <vt:lpstr>Introduction</vt:lpstr>
      <vt:lpstr>Aims &amp; Objectives</vt:lpstr>
      <vt:lpstr>Materials &amp;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RESULTS</vt:lpstr>
      <vt:lpstr>RESULTS</vt:lpstr>
      <vt:lpstr>CONCLUSIONS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Gamma knife for Paediatric patients less than 12 years- The AIIMS experience</dc:title>
  <dc:creator>Deepak Agrawal</dc:creator>
  <cp:lastModifiedBy>ved prakash</cp:lastModifiedBy>
  <cp:revision>7</cp:revision>
  <dcterms:created xsi:type="dcterms:W3CDTF">2015-11-21T01:31:51Z</dcterms:created>
  <dcterms:modified xsi:type="dcterms:W3CDTF">2015-11-23T00:20:58Z</dcterms:modified>
</cp:coreProperties>
</file>